
<file path=[Content_Types].xml><?xml version="1.0" encoding="utf-8"?>
<Types xmlns="http://schemas.openxmlformats.org/package/2006/content-types">
  <Default Extension="png" ContentType="image/png"/>
  <Default Extension="jpeg" ContentType="image/jpeg"/>
  <Default Extension="mov" ContentType="video/quicktime"/>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303" r:id="rId2"/>
    <p:sldId id="362" r:id="rId3"/>
    <p:sldId id="355" r:id="rId4"/>
    <p:sldId id="377" r:id="rId5"/>
    <p:sldId id="378" r:id="rId6"/>
    <p:sldId id="389" r:id="rId7"/>
    <p:sldId id="390" r:id="rId8"/>
    <p:sldId id="439" r:id="rId9"/>
    <p:sldId id="336"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391" r:id="rId37"/>
    <p:sldId id="443" r:id="rId38"/>
    <p:sldId id="435" r:id="rId39"/>
    <p:sldId id="444" r:id="rId40"/>
    <p:sldId id="436" r:id="rId41"/>
    <p:sldId id="445" r:id="rId42"/>
    <p:sldId id="449" r:id="rId43"/>
    <p:sldId id="437" r:id="rId44"/>
    <p:sldId id="446" r:id="rId45"/>
    <p:sldId id="447" r:id="rId46"/>
    <p:sldId id="44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p:restoredTop sz="82942"/>
  </p:normalViewPr>
  <p:slideViewPr>
    <p:cSldViewPr snapToGrid="0" snapToObjects="1">
      <p:cViewPr varScale="1">
        <p:scale>
          <a:sx n="103" d="100"/>
          <a:sy n="103" d="100"/>
        </p:scale>
        <p:origin x="544" y="184"/>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8/1/19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suggested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2019 Introduction to R Programming”</a:t>
            </a:r>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279987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45881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199469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Course textbook and resource list can be found on the </a:t>
            </a:r>
            <a:r>
              <a:rPr lang="en-US" dirty="0" err="1"/>
              <a:t>github</a:t>
            </a:r>
            <a:r>
              <a:rPr lang="en-US" dirty="0"/>
              <a:t>:  </a:t>
            </a:r>
            <a:r>
              <a:rPr lang="en-US" sz="1200" dirty="0"/>
              <a:t>https://</a:t>
            </a:r>
            <a:r>
              <a:rPr lang="en-US" sz="1200" dirty="0" err="1"/>
              <a:t>github.com</a:t>
            </a:r>
            <a:r>
              <a:rPr lang="en-US" sz="1200" dirty="0"/>
              <a:t>/</a:t>
            </a:r>
            <a:r>
              <a:rPr lang="en-US" sz="1200" dirty="0" err="1"/>
              <a:t>pcmathias</a:t>
            </a:r>
            <a:r>
              <a:rPr lang="en-US" sz="1200" dirty="0"/>
              <a:t>/AACC-2019-Introduction-to-R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RStudio </a:t>
            </a:r>
            <a:r>
              <a:rPr lang="en-US" dirty="0" err="1"/>
              <a:t>Cheatsheets</a:t>
            </a:r>
            <a:r>
              <a:rPr lang="en-US" dirty="0"/>
              <a:t> are available at the RStudio website:  https://</a:t>
            </a:r>
            <a:r>
              <a:rPr lang="en-US" dirty="0" err="1"/>
              <a:t>www.rstudio.com</a:t>
            </a:r>
            <a:r>
              <a:rPr lang="en-US" dirty="0"/>
              <a:t>/resources/</a:t>
            </a:r>
            <a:r>
              <a:rPr lang="en-US" dirty="0" err="1"/>
              <a:t>cheatsheets</a:t>
            </a:r>
            <a:r>
              <a:rPr lang="en-US" dirty="0"/>
              <a:t>/</a:t>
            </a:r>
            <a:endParaRPr dirty="0"/>
          </a:p>
        </p:txBody>
      </p:sp>
    </p:spTree>
    <p:extLst>
      <p:ext uri="{BB962C8B-B14F-4D97-AF65-F5344CB8AC3E}">
        <p14:creationId xmlns:p14="http://schemas.microsoft.com/office/powerpoint/2010/main" val="3234604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lessons are a combination of:</a:t>
            </a:r>
          </a:p>
          <a:p>
            <a:pPr marL="171450" lvl="0" indent="-171450" algn="l" rtl="0">
              <a:spcBef>
                <a:spcPts val="0"/>
              </a:spcBef>
              <a:spcAft>
                <a:spcPts val="0"/>
              </a:spcAft>
              <a:buFont typeface="Arial" panose="020B0604020202020204" pitchFamily="34" charset="0"/>
              <a:buChar char="•"/>
            </a:pPr>
            <a:r>
              <a:rPr lang="en-US" dirty="0"/>
              <a:t>Didactic Material</a:t>
            </a:r>
          </a:p>
          <a:p>
            <a:pPr marL="171450" lvl="0" indent="-171450" algn="l" rtl="0">
              <a:spcBef>
                <a:spcPts val="0"/>
              </a:spcBef>
              <a:spcAft>
                <a:spcPts val="0"/>
              </a:spcAft>
              <a:buFont typeface="Arial" panose="020B0604020202020204" pitchFamily="34" charset="0"/>
              <a:buChar char="•"/>
            </a:pPr>
            <a:r>
              <a:rPr lang="en-US" dirty="0"/>
              <a:t>Interactive Coding Exercises</a:t>
            </a:r>
          </a:p>
          <a:p>
            <a:pPr marL="171450" lvl="0" indent="-171450" algn="l" rtl="0">
              <a:spcBef>
                <a:spcPts val="0"/>
              </a:spcBef>
              <a:spcAft>
                <a:spcPts val="0"/>
              </a:spcAft>
              <a:buFont typeface="Arial" panose="020B0604020202020204" pitchFamily="34" charset="0"/>
              <a:buChar char="•"/>
            </a:pPr>
            <a:r>
              <a:rPr lang="en-US" dirty="0"/>
              <a:t>Live Demonstrations</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20138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8/1/19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AACC-R-2019"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github.com/pcmathias/AACC-2019-Introduction-to-R"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a:bodyPr>
          <a:lstStyle/>
          <a:p>
            <a:r>
              <a:rPr lang="en-US" b="1" dirty="0"/>
              <a:t>An Introduction to the R Programming Language</a:t>
            </a:r>
            <a:r>
              <a:rPr lang="en-US" dirty="0"/>
              <a:t> </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077218"/>
          </a:xfrm>
          <a:prstGeom prst="rect">
            <a:avLst/>
          </a:prstGeom>
          <a:noFill/>
        </p:spPr>
        <p:txBody>
          <a:bodyPr wrap="square" rtlCol="0">
            <a:spAutoFit/>
          </a:bodyPr>
          <a:lstStyle/>
          <a:p>
            <a:pPr algn="ctr"/>
            <a:r>
              <a:rPr lang="en-US" sz="3200" b="1" dirty="0"/>
              <a:t>Note: Use </a:t>
            </a:r>
            <a:r>
              <a:rPr lang="en-US" sz="3200" b="1" dirty="0" err="1"/>
              <a:t>Rstudio</a:t>
            </a:r>
            <a:r>
              <a:rPr lang="en-US" sz="32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a:t>
            </a:r>
            <a:r>
              <a:rPr lang="en-US" dirty="0" err="1">
                <a:hlinkClick r:id="rId3"/>
              </a:rPr>
              <a:t>bit.ly</a:t>
            </a:r>
            <a:r>
              <a:rPr lang="en-US" dirty="0">
                <a:hlinkClick r:id="rId3"/>
              </a:rPr>
              <a:t>/AACC-R-2019</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E0805D-B1BB-4046-B102-B9A952F974F2}"/>
              </a:ext>
            </a:extLst>
          </p:cNvPr>
          <p:cNvPicPr>
            <a:picLocks noChangeAspect="1"/>
          </p:cNvPicPr>
          <p:nvPr/>
        </p:nvPicPr>
        <p:blipFill>
          <a:blip r:embed="rId3"/>
          <a:stretch>
            <a:fillRect/>
          </a:stretch>
        </p:blipFill>
        <p:spPr>
          <a:xfrm>
            <a:off x="154335" y="0"/>
            <a:ext cx="11883330" cy="6858000"/>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V="1">
            <a:off x="8279027" y="1361034"/>
            <a:ext cx="444487" cy="6654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B9B084-E3C0-E540-9898-B6B08C618DF2}"/>
              </a:ext>
            </a:extLst>
          </p:cNvPr>
          <p:cNvCxnSpPr>
            <a:cxnSpLocks/>
          </p:cNvCxnSpPr>
          <p:nvPr/>
        </p:nvCxnSpPr>
        <p:spPr>
          <a:xfrm flipH="1" flipV="1">
            <a:off x="1853513" y="1519881"/>
            <a:ext cx="288324" cy="770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419D7-761B-8D48-BF45-3920B15B32E0}"/>
              </a:ext>
            </a:extLst>
          </p:cNvPr>
          <p:cNvPicPr>
            <a:picLocks noChangeAspect="1"/>
          </p:cNvPicPr>
          <p:nvPr/>
        </p:nvPicPr>
        <p:blipFill>
          <a:blip r:embed="rId3"/>
          <a:stretch>
            <a:fillRect/>
          </a:stretch>
        </p:blipFill>
        <p:spPr>
          <a:xfrm>
            <a:off x="150188" y="0"/>
            <a:ext cx="11891623" cy="68580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if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976184"/>
            <a:ext cx="5251025" cy="738316"/>
          </a:xfrm>
        </p:spPr>
        <p:txBody>
          <a:bodyPr>
            <a:normAutofit/>
          </a:bodyPr>
          <a:lstStyle/>
          <a:p>
            <a:r>
              <a:rPr lang="en-US" sz="4800" dirty="0">
                <a:solidFill>
                  <a:schemeClr val="tx1"/>
                </a:solidFill>
                <a:latin typeface="+mj-lt"/>
              </a:rPr>
              <a:t>Objectives</a:t>
            </a:r>
          </a:p>
        </p:txBody>
      </p:sp>
      <p:sp>
        <p:nvSpPr>
          <p:cNvPr id="3" name="TextBox 2"/>
          <p:cNvSpPr txBox="1"/>
          <p:nvPr/>
        </p:nvSpPr>
        <p:spPr>
          <a:xfrm>
            <a:off x="1028700" y="1714500"/>
            <a:ext cx="10096500" cy="5078313"/>
          </a:xfrm>
          <a:prstGeom prst="rect">
            <a:avLst/>
          </a:prstGeom>
          <a:noFill/>
        </p:spPr>
        <p:txBody>
          <a:bodyPr wrap="square" rtlCol="0">
            <a:spAutoFit/>
          </a:bodyPr>
          <a:lstStyle/>
          <a:p>
            <a:pPr marL="288925" lvl="1" indent="-288925">
              <a:buClr>
                <a:schemeClr val="accent1"/>
              </a:buClr>
              <a:buFont typeface="Arial" panose="020B0604020202020204" pitchFamily="34" charset="0"/>
              <a:buChar char="•"/>
            </a:pPr>
            <a:r>
              <a:rPr lang="en-US" sz="3600" dirty="0"/>
              <a:t>Use R to perform analyses of laboratory operational data</a:t>
            </a:r>
          </a:p>
          <a:p>
            <a:pPr marL="0" lvl="1">
              <a:buClr>
                <a:schemeClr val="accent1"/>
              </a:buClr>
            </a:pPr>
            <a:endParaRPr lang="en-US" sz="3600" dirty="0"/>
          </a:p>
          <a:p>
            <a:pPr marL="288925" lvl="1" indent="-288925">
              <a:buClr>
                <a:schemeClr val="accent1"/>
              </a:buClr>
              <a:buFont typeface="Arial" panose="020B0604020202020204" pitchFamily="34" charset="0"/>
              <a:buChar char="•"/>
            </a:pPr>
            <a:r>
              <a:rPr lang="en-US" sz="3600" dirty="0"/>
              <a:t>Adopt a 'tidy' approach to data analysis within the framework of R</a:t>
            </a:r>
          </a:p>
          <a:p>
            <a:pPr marL="288925" lvl="1" indent="-288925">
              <a:buClr>
                <a:schemeClr val="accent1"/>
              </a:buClr>
              <a:buFont typeface="Arial" panose="020B0604020202020204" pitchFamily="34" charset="0"/>
              <a:buChar char="•"/>
            </a:pPr>
            <a:endParaRPr lang="en-US" sz="3600" dirty="0"/>
          </a:p>
          <a:p>
            <a:pPr marL="288925" lvl="1" indent="-288925">
              <a:buClr>
                <a:schemeClr val="accent1"/>
              </a:buClr>
              <a:buFont typeface="Arial" panose="020B0604020202020204" pitchFamily="34" charset="0"/>
              <a:buChar char="•"/>
            </a:pPr>
            <a:r>
              <a:rPr lang="en-US" sz="3600" dirty="0"/>
              <a:t>Leverage R as a means of improving reproducibility in your clinical data analysis</a:t>
            </a:r>
          </a:p>
          <a:p>
            <a:pPr marL="288925" lvl="1" indent="-288925">
              <a:buClr>
                <a:schemeClr val="accent1"/>
              </a:buClr>
              <a:buFont typeface="Arial" panose="020B0604020202020204" pitchFamily="34" charset="0"/>
              <a:buChar char="•"/>
            </a:pPr>
            <a:endParaRPr lang="en-US" sz="3600" dirty="0"/>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 What is a “Tidy” </a:t>
            </a:r>
            <a:r>
              <a:rPr lang="en-US" dirty="0" err="1"/>
              <a:t>Dataframe</a:t>
            </a:r>
            <a:r>
              <a:rPr lang="en-US" dirty="0"/>
              <a:t>?</a:t>
            </a:r>
          </a:p>
        </p:txBody>
      </p:sp>
    </p:spTree>
    <p:extLst>
      <p:ext uri="{BB962C8B-B14F-4D97-AF65-F5344CB8AC3E}">
        <p14:creationId xmlns:p14="http://schemas.microsoft.com/office/powerpoint/2010/main" val="400159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904611"/>
            <a:ext cx="11360800" cy="763600"/>
          </a:xfrm>
          <a:prstGeom prst="rect">
            <a:avLst/>
          </a:prstGeom>
        </p:spPr>
        <p:txBody>
          <a:bodyPr spcFirstLastPara="1" wrap="square" lIns="121900" tIns="121900" rIns="121900" bIns="121900" anchor="t" anchorCtr="0">
            <a:noAutofit/>
          </a:bodyPr>
          <a:lstStyle/>
          <a:p>
            <a:r>
              <a:rPr lang="en" dirty="0">
                <a:solidFill>
                  <a:schemeClr val="tx1"/>
                </a:solidFill>
                <a:latin typeface="+mj-lt"/>
              </a:rPr>
              <a:t>Course Materials</a:t>
            </a:r>
            <a:endParaRPr dirty="0">
              <a:solidFill>
                <a:schemeClr val="tx1"/>
              </a:solidFill>
              <a:latin typeface="+mj-lt"/>
            </a:endParaRPr>
          </a:p>
        </p:txBody>
      </p:sp>
      <p:grpSp>
        <p:nvGrpSpPr>
          <p:cNvPr id="3" name="Group 2">
            <a:extLst>
              <a:ext uri="{FF2B5EF4-FFF2-40B4-BE49-F238E27FC236}">
                <a16:creationId xmlns:a16="http://schemas.microsoft.com/office/drawing/2014/main" id="{BB4D1F15-4C6B-DF43-8623-F5F69264CF16}"/>
              </a:ext>
            </a:extLst>
          </p:cNvPr>
          <p:cNvGrpSpPr/>
          <p:nvPr/>
        </p:nvGrpSpPr>
        <p:grpSpPr>
          <a:xfrm>
            <a:off x="580353" y="1967367"/>
            <a:ext cx="10981832" cy="4590732"/>
            <a:chOff x="605633" y="1770801"/>
            <a:chExt cx="10981832" cy="4590732"/>
          </a:xfrm>
        </p:grpSpPr>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grpSp>
      <p:sp>
        <p:nvSpPr>
          <p:cNvPr id="4" name="Rectangle 3">
            <a:extLst>
              <a:ext uri="{FF2B5EF4-FFF2-40B4-BE49-F238E27FC236}">
                <a16:creationId xmlns:a16="http://schemas.microsoft.com/office/drawing/2014/main" id="{BBCFE2DD-34BF-444A-B2A4-F77173713B81}"/>
              </a:ext>
            </a:extLst>
          </p:cNvPr>
          <p:cNvSpPr/>
          <p:nvPr/>
        </p:nvSpPr>
        <p:spPr>
          <a:xfrm>
            <a:off x="2725435" y="6040535"/>
            <a:ext cx="7572329" cy="461665"/>
          </a:xfrm>
          <a:prstGeom prst="rect">
            <a:avLst/>
          </a:prstGeom>
        </p:spPr>
        <p:txBody>
          <a:bodyPr wrap="none">
            <a:spAutoFit/>
          </a:bodyPr>
          <a:lstStyle/>
          <a:p>
            <a:r>
              <a:rPr lang="en-US" sz="2400" dirty="0">
                <a:hlinkClick r:id="rId6"/>
              </a:rPr>
              <a:t>https://</a:t>
            </a:r>
            <a:r>
              <a:rPr lang="en-US" sz="2400" dirty="0" err="1">
                <a:hlinkClick r:id="rId6"/>
              </a:rPr>
              <a:t>github.com</a:t>
            </a:r>
            <a:r>
              <a:rPr lang="en-US" sz="2400" dirty="0">
                <a:hlinkClick r:id="rId6"/>
              </a:rPr>
              <a:t>/</a:t>
            </a:r>
            <a:r>
              <a:rPr lang="en-US" sz="2400" dirty="0" err="1">
                <a:hlinkClick r:id="rId6"/>
              </a:rPr>
              <a:t>pcmathias</a:t>
            </a:r>
            <a:r>
              <a:rPr lang="en-US" sz="2400" dirty="0">
                <a:hlinkClick r:id="rId6"/>
              </a:rPr>
              <a:t>/AACC-2019-Introduction-to-R</a:t>
            </a:r>
            <a:endParaRPr lang="en-US" sz="2400" dirty="0"/>
          </a:p>
        </p:txBody>
      </p:sp>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sp>
        <p:nvSpPr>
          <p:cNvPr id="6" name="Rounded Rectangular Callout 5">
            <a:extLst>
              <a:ext uri="{FF2B5EF4-FFF2-40B4-BE49-F238E27FC236}">
                <a16:creationId xmlns:a16="http://schemas.microsoft.com/office/drawing/2014/main" id="{66A62C4E-EB32-2C49-8CAA-CFE4B3B79C2A}"/>
              </a:ext>
            </a:extLst>
          </p:cNvPr>
          <p:cNvSpPr/>
          <p:nvPr/>
        </p:nvSpPr>
        <p:spPr>
          <a:xfrm>
            <a:off x="468111" y="3097732"/>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478127" y="3066953"/>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9338673" y="4971647"/>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9348689" y="4940868"/>
            <a:ext cx="1537647" cy="1569660"/>
          </a:xfrm>
          <a:prstGeom prst="rect">
            <a:avLst/>
          </a:prstGeom>
          <a:noFill/>
        </p:spPr>
        <p:txBody>
          <a:bodyPr wrap="square" rtlCol="0" anchor="ctr">
            <a:spAutoFit/>
          </a:bodyPr>
          <a:lstStyle/>
          <a:p>
            <a:pPr algn="ctr"/>
            <a:r>
              <a:rPr lang="en-US" sz="2400" dirty="0">
                <a:solidFill>
                  <a:schemeClr val="bg1"/>
                </a:solidFill>
              </a:rPr>
              <a:t>Make a histogram of the Data</a:t>
            </a:r>
          </a:p>
        </p:txBody>
      </p:sp>
      <p:pic>
        <p:nvPicPr>
          <p:cNvPr id="4" name="Picture 3">
            <a:extLst>
              <a:ext uri="{FF2B5EF4-FFF2-40B4-BE49-F238E27FC236}">
                <a16:creationId xmlns:a16="http://schemas.microsoft.com/office/drawing/2014/main" id="{8BF17325-A524-A74D-B4C6-423A36C07696}"/>
              </a:ext>
            </a:extLst>
          </p:cNvPr>
          <p:cNvPicPr>
            <a:picLocks noChangeAspect="1"/>
          </p:cNvPicPr>
          <p:nvPr/>
        </p:nvPicPr>
        <p:blipFill>
          <a:blip r:embed="rId3"/>
          <a:stretch>
            <a:fillRect/>
          </a:stretch>
        </p:blipFill>
        <p:spPr>
          <a:xfrm>
            <a:off x="2561775" y="3502336"/>
            <a:ext cx="7588831" cy="1368727"/>
          </a:xfrm>
          <a:prstGeom prst="rect">
            <a:avLst/>
          </a:prstGeom>
        </p:spPr>
      </p:pic>
    </p:spTree>
    <p:extLst>
      <p:ext uri="{BB962C8B-B14F-4D97-AF65-F5344CB8AC3E}">
        <p14:creationId xmlns:p14="http://schemas.microsoft.com/office/powerpoint/2010/main" val="2072609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2" name="Picture 1">
            <a:extLst>
              <a:ext uri="{FF2B5EF4-FFF2-40B4-BE49-F238E27FC236}">
                <a16:creationId xmlns:a16="http://schemas.microsoft.com/office/drawing/2014/main" id="{79620C19-20FE-BF42-9177-E3EFB8B63AF5}"/>
              </a:ext>
            </a:extLst>
          </p:cNvPr>
          <p:cNvPicPr>
            <a:picLocks noChangeAspect="1"/>
          </p:cNvPicPr>
          <p:nvPr/>
        </p:nvPicPr>
        <p:blipFill>
          <a:blip r:embed="rId3"/>
          <a:stretch>
            <a:fillRect/>
          </a:stretch>
        </p:blipFill>
        <p:spPr>
          <a:xfrm>
            <a:off x="3434256" y="428516"/>
            <a:ext cx="8382000" cy="60325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786699"/>
            <a:ext cx="11360800" cy="763600"/>
          </a:xfrm>
          <a:prstGeom prst="rect">
            <a:avLst/>
          </a:prstGeom>
        </p:spPr>
        <p:txBody>
          <a:bodyPr spcFirstLastPara="1" wrap="square" lIns="121900" tIns="121900" rIns="121900" bIns="121900" anchor="t" anchorCtr="0">
            <a:noAutofit/>
          </a:bodyPr>
          <a:lstStyle/>
          <a:p>
            <a:r>
              <a:rPr lang="en" dirty="0">
                <a:solidFill>
                  <a:schemeClr val="tx1"/>
                </a:solidFill>
                <a:latin typeface="+mj-lt"/>
              </a:rPr>
              <a:t>Lectures</a:t>
            </a:r>
            <a:endParaRPr dirty="0">
              <a:solidFill>
                <a:schemeClr val="tx1"/>
              </a:solidFill>
              <a:latin typeface="+mj-lt"/>
            </a:endParaRPr>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831200" y="884923"/>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Success</a:t>
            </a:r>
            <a:endParaRPr dirty="0"/>
          </a:p>
        </p:txBody>
      </p:sp>
      <p:sp>
        <p:nvSpPr>
          <p:cNvPr id="369" name="Google Shape;369;p32"/>
          <p:cNvSpPr txBox="1">
            <a:spLocks noGrp="1"/>
          </p:cNvSpPr>
          <p:nvPr>
            <p:ph type="body" idx="1"/>
          </p:nvPr>
        </p:nvSpPr>
        <p:spPr>
          <a:xfrm>
            <a:off x="415600" y="2026507"/>
            <a:ext cx="11360800" cy="4065325"/>
          </a:xfrm>
          <a:prstGeom prst="rect">
            <a:avLst/>
          </a:prstGeom>
        </p:spPr>
        <p:txBody>
          <a:bodyPr spcFirstLastPara="1" vert="horz" wrap="square" lIns="121900" tIns="121900" rIns="121900" bIns="121900" rtlCol="0" anchor="t" anchorCtr="0">
            <a:noAutofit/>
          </a:bodyPr>
          <a:lstStyle/>
          <a:p>
            <a:pPr indent="-507987">
              <a:buSzPct val="100000"/>
            </a:pPr>
            <a:r>
              <a:rPr lang="en-US" sz="3200" b="1" dirty="0">
                <a:solidFill>
                  <a:srgbClr val="333333"/>
                </a:solidFill>
              </a:rPr>
              <a:t>Remember that computers are not actually that smart</a:t>
            </a:r>
            <a:r>
              <a:rPr lang="en-US" sz="3200" dirty="0">
                <a:solidFill>
                  <a:srgbClr val="333333"/>
                </a:solidFill>
              </a:rPr>
              <a:t>: R will do exactly what you tell it to do, even if that’s not what you want! Your code can’t have errors because R can’t figure out what you mean.</a:t>
            </a:r>
          </a:p>
          <a:p>
            <a:pPr indent="-507987">
              <a:buSzPct val="100000"/>
            </a:pPr>
            <a:endParaRPr lang="en-US" sz="3200" dirty="0">
              <a:solidFill>
                <a:srgbClr val="333333"/>
              </a:solidFill>
            </a:endParaRPr>
          </a:p>
          <a:p>
            <a:pPr indent="-507987">
              <a:buSzPct val="100000"/>
            </a:pPr>
            <a:r>
              <a:rPr lang="en-US" sz="3200" b="1" dirty="0">
                <a:solidFill>
                  <a:srgbClr val="333333"/>
                </a:solidFill>
              </a:rPr>
              <a:t>Take the “copy, paste, and tweak” approach</a:t>
            </a:r>
            <a:r>
              <a:rPr lang="en-US" sz="3200" dirty="0">
                <a:solidFill>
                  <a:srgbClr val="333333"/>
                </a:solidFill>
              </a:rPr>
              <a:t>: It is often much easier to taking existing code that you know works and modify it to suit your ends, rather than trying to write new code from scratch. Exercise ctrl-C/ctrl-V!</a:t>
            </a:r>
          </a:p>
          <a:p>
            <a:pPr indent="0">
              <a:spcBef>
                <a:spcPts val="2533"/>
              </a:spcBef>
              <a:spcAft>
                <a:spcPts val="2533"/>
              </a:spcAft>
              <a:buNone/>
            </a:pPr>
            <a:endParaRPr sz="3200" dirty="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dirty="0" err="1"/>
              <a:t>Moderndive.com</a:t>
            </a:r>
            <a:endParaRPr lang="en-US" sz="1000" dirty="0"/>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884926"/>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Success</a:t>
            </a:r>
            <a:endParaRPr dirty="0"/>
          </a:p>
          <a:p>
            <a:endParaRPr dirty="0"/>
          </a:p>
        </p:txBody>
      </p:sp>
      <p:sp>
        <p:nvSpPr>
          <p:cNvPr id="375" name="Google Shape;375;p33"/>
          <p:cNvSpPr txBox="1">
            <a:spLocks noGrp="1"/>
          </p:cNvSpPr>
          <p:nvPr>
            <p:ph type="body" idx="1"/>
          </p:nvPr>
        </p:nvSpPr>
        <p:spPr>
          <a:xfrm>
            <a:off x="415600" y="1915297"/>
            <a:ext cx="11360800" cy="4176536"/>
          </a:xfrm>
          <a:prstGeom prst="rect">
            <a:avLst/>
          </a:prstGeom>
        </p:spPr>
        <p:txBody>
          <a:bodyPr spcFirstLastPara="1" vert="horz" wrap="square" lIns="121900" tIns="121900" rIns="121900" bIns="121900" rtlCol="0" anchor="t" anchorCtr="0">
            <a:noAutofit/>
          </a:bodyPr>
          <a:lstStyle/>
          <a:p>
            <a:pPr indent="-507987">
              <a:buSzPct val="100000"/>
            </a:pPr>
            <a:r>
              <a:rPr lang="en-US" sz="3200" b="1" dirty="0">
                <a:solidFill>
                  <a:srgbClr val="333333"/>
                </a:solidFill>
              </a:rPr>
              <a:t>The best way to learn to code is by doing</a:t>
            </a:r>
            <a:r>
              <a:rPr lang="en-US" sz="3200" dirty="0">
                <a:solidFill>
                  <a:srgbClr val="333333"/>
                </a:solidFill>
              </a:rPr>
              <a:t>: Find a project, make a goal, and push yourself to use R!</a:t>
            </a:r>
          </a:p>
          <a:p>
            <a:pPr indent="-507987">
              <a:buSzPct val="100000"/>
            </a:pPr>
            <a:endParaRPr lang="en-US" sz="3200" dirty="0">
              <a:solidFill>
                <a:srgbClr val="333333"/>
              </a:solidFill>
            </a:endParaRPr>
          </a:p>
          <a:p>
            <a:pPr indent="-507987">
              <a:buSzPct val="100000"/>
            </a:pPr>
            <a:r>
              <a:rPr lang="en-US" sz="3200" b="1" dirty="0">
                <a:solidFill>
                  <a:srgbClr val="333333"/>
                </a:solidFill>
              </a:rPr>
              <a:t>Practice is key</a:t>
            </a:r>
            <a:r>
              <a:rPr lang="en-US" sz="3200" dirty="0">
                <a:solidFill>
                  <a:srgbClr val="333333"/>
                </a:solidFill>
              </a:rPr>
              <a:t>! </a:t>
            </a:r>
            <a:endParaRPr lang="en-US" sz="3200" dirty="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15851</TotalTime>
  <Words>3699</Words>
  <Application>Microsoft Macintosh PowerPoint</Application>
  <PresentationFormat>Widescreen</PresentationFormat>
  <Paragraphs>460</Paragraphs>
  <Slides>46</Slides>
  <Notes>46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Monaco</vt:lpstr>
      <vt:lpstr>Tw Cen MT</vt:lpstr>
      <vt:lpstr>Tw Cen MT Condensed</vt:lpstr>
      <vt:lpstr>Wingdings</vt:lpstr>
      <vt:lpstr>Wingdings 3</vt:lpstr>
      <vt:lpstr>Integral</vt:lpstr>
      <vt:lpstr>An Introduction to the R Programming Language </vt:lpstr>
      <vt:lpstr>Course Introduction</vt:lpstr>
      <vt:lpstr>Objectives</vt:lpstr>
      <vt:lpstr>Course Materials</vt:lpstr>
      <vt:lpstr>Lectures</vt:lpstr>
      <vt:lpstr>Tips for Success</vt:lpstr>
      <vt:lpstr>Tips for Success </vt:lpstr>
      <vt:lpstr>Getting Oriented to R </vt:lpstr>
      <vt:lpstr>PowerPoint Presentation</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Working with Dataframes (aka Useful Data) </vt:lpstr>
      <vt:lpstr>Dataframes:  Beyond the Vector</vt:lpstr>
      <vt:lpstr> What is a “Tidy” Dataframe?</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Joseph W Rudolf</cp:lastModifiedBy>
  <cp:revision>402</cp:revision>
  <cp:lastPrinted>2019-08-01T12:41:37Z</cp:lastPrinted>
  <dcterms:created xsi:type="dcterms:W3CDTF">2018-02-12T18:18:21Z</dcterms:created>
  <dcterms:modified xsi:type="dcterms:W3CDTF">2019-08-01T19:25:50Z</dcterms:modified>
</cp:coreProperties>
</file>